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39552" y="2132856"/>
            <a:ext cx="7772400" cy="1470025"/>
          </a:xfr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Charakteristika literární postavy</a:t>
            </a:r>
          </a:p>
        </p:txBody>
      </p:sp>
    </p:spTree>
    <p:extLst>
      <p:ext uri="{BB962C8B-B14F-4D97-AF65-F5344CB8AC3E}">
        <p14:creationId xmlns:p14="http://schemas.microsoft.com/office/powerpoint/2010/main" val="52018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cs-CZ" sz="3600" b="1" u="sng" dirty="0"/>
              <a:t>Postup při charakteristice literární postavy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83264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fontAlgn="base"/>
            <a:r>
              <a:rPr lang="cs-CZ" sz="3000" dirty="0"/>
              <a:t>Vybereme literárního hrdinu – samozřejmě z knihy, kterou máme přečtenou - zvolíme sympatickou, nám blízkou postavu, o níž jsme přesvědčeni, že může být naším vzorem. </a:t>
            </a:r>
          </a:p>
          <a:p>
            <a:pPr fontAlgn="base"/>
            <a:r>
              <a:rPr lang="cs-CZ" sz="3000" dirty="0"/>
              <a:t>Z příběhu víme, jak postava vypadá, jak se chová v různých situacích, co má a nemá ráda, známe způsob jejího vyjadřování, její řeč, jeho přátele a nepřátele, dobu a prostředí, ve které se pohybovala, zvyky i zlozvyky.</a:t>
            </a:r>
          </a:p>
          <a:p>
            <a:pPr fontAlgn="base"/>
            <a:r>
              <a:rPr lang="cs-CZ" sz="3000" dirty="0"/>
              <a:t>Všechny tyto čtenářské poznatky je nutné utřídit a vlastními slovy vyjádřit. </a:t>
            </a:r>
          </a:p>
          <a:p>
            <a:pPr fontAlgn="base"/>
            <a:r>
              <a:rPr lang="cs-CZ" sz="3000" dirty="0"/>
              <a:t>Při charakteristice literárního hrdiny postupujeme systematicky podle předem promyšlené osnovy. </a:t>
            </a:r>
          </a:p>
        </p:txBody>
      </p:sp>
    </p:spTree>
    <p:extLst>
      <p:ext uri="{BB962C8B-B14F-4D97-AF65-F5344CB8AC3E}">
        <p14:creationId xmlns:p14="http://schemas.microsoft.com/office/powerpoint/2010/main" val="419319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59532D0-8FFA-409A-8EEA-16DCE6400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936103"/>
          </a:xfrm>
        </p:spPr>
        <p:txBody>
          <a:bodyPr>
            <a:noAutofit/>
          </a:bodyPr>
          <a:lstStyle/>
          <a:p>
            <a:pPr marL="0" indent="0"/>
            <a:r>
              <a:rPr lang="cs-CZ" sz="3600" b="1" u="sng" dirty="0"/>
              <a:t>Druhy charakteristiky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7992888" cy="5616624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cs-CZ" dirty="0">
              <a:solidFill>
                <a:prstClr val="black"/>
              </a:solidFill>
            </a:endParaRPr>
          </a:p>
          <a:p>
            <a:pPr algn="l"/>
            <a:r>
              <a:rPr lang="cs-CZ" sz="3400" b="1" dirty="0">
                <a:solidFill>
                  <a:schemeClr val="tx1"/>
                </a:solidFill>
              </a:rPr>
              <a:t>Charakteristika vnější</a:t>
            </a:r>
          </a:p>
          <a:p>
            <a:pPr algn="l"/>
            <a:r>
              <a:rPr lang="cs-CZ" sz="3400" dirty="0">
                <a:solidFill>
                  <a:schemeClr val="tx1"/>
                </a:solidFill>
              </a:rPr>
              <a:t>· popis vnějšího vzhledu a chování</a:t>
            </a:r>
          </a:p>
          <a:p>
            <a:pPr algn="l"/>
            <a:r>
              <a:rPr lang="cs-CZ" sz="3400" dirty="0">
                <a:solidFill>
                  <a:schemeClr val="tx1"/>
                </a:solidFill>
              </a:rPr>
              <a:t>· např. </a:t>
            </a:r>
            <a:r>
              <a:rPr lang="cs-CZ" sz="3400" dirty="0">
                <a:solidFill>
                  <a:schemeClr val="tx1"/>
                </a:solidFill>
                <a:latin typeface="Brush Script MT" panose="03060802040406070304" pitchFamily="66" charset="0"/>
              </a:rPr>
              <a:t>„Má zelené kalhoty a bílou košili.“</a:t>
            </a:r>
          </a:p>
          <a:p>
            <a:pPr algn="l"/>
            <a:r>
              <a:rPr lang="cs-CZ" sz="3400" b="1" dirty="0">
                <a:solidFill>
                  <a:schemeClr val="tx1"/>
                </a:solidFill>
              </a:rPr>
              <a:t>Charakteristika vnitřní</a:t>
            </a:r>
          </a:p>
          <a:p>
            <a:pPr algn="l"/>
            <a:r>
              <a:rPr lang="cs-CZ" sz="3400" dirty="0">
                <a:solidFill>
                  <a:schemeClr val="tx1"/>
                </a:solidFill>
              </a:rPr>
              <a:t>· popis vnitřních vlastností osoby, o které mluvíme</a:t>
            </a:r>
          </a:p>
          <a:p>
            <a:pPr algn="l"/>
            <a:r>
              <a:rPr lang="cs-CZ" sz="3400" dirty="0">
                <a:solidFill>
                  <a:schemeClr val="tx1"/>
                </a:solidFill>
              </a:rPr>
              <a:t>· např. </a:t>
            </a:r>
            <a:r>
              <a:rPr lang="cs-CZ" sz="3400" dirty="0">
                <a:solidFill>
                  <a:schemeClr val="tx1"/>
                </a:solidFill>
                <a:latin typeface="Brush Script MT" panose="03060802040406070304" pitchFamily="66" charset="0"/>
              </a:rPr>
              <a:t>„Je to slušný chlapec.“</a:t>
            </a:r>
            <a:endParaRPr lang="cs-CZ" sz="3400" b="1" dirty="0">
              <a:solidFill>
                <a:schemeClr val="tx1"/>
              </a:solidFill>
              <a:latin typeface="Brush Script MT" panose="03060802040406070304" pitchFamily="66" charset="0"/>
            </a:endParaRPr>
          </a:p>
          <a:p>
            <a:pPr algn="l"/>
            <a:r>
              <a:rPr lang="cs-CZ" sz="3400" b="1" dirty="0">
                <a:solidFill>
                  <a:schemeClr val="tx1"/>
                </a:solidFill>
              </a:rPr>
              <a:t>Charakteristika přímá</a:t>
            </a:r>
          </a:p>
          <a:p>
            <a:pPr algn="l"/>
            <a:r>
              <a:rPr lang="cs-CZ" sz="3400" dirty="0">
                <a:solidFill>
                  <a:schemeClr val="tx1"/>
                </a:solidFill>
              </a:rPr>
              <a:t>· vlastnosti vyjádřeny přímo</a:t>
            </a:r>
          </a:p>
          <a:p>
            <a:pPr algn="l"/>
            <a:r>
              <a:rPr lang="cs-CZ" sz="3400" dirty="0">
                <a:solidFill>
                  <a:schemeClr val="tx1"/>
                </a:solidFill>
              </a:rPr>
              <a:t>· např. </a:t>
            </a:r>
            <a:r>
              <a:rPr lang="cs-CZ" sz="3400" dirty="0">
                <a:solidFill>
                  <a:schemeClr val="tx1"/>
                </a:solidFill>
                <a:latin typeface="Brush Script MT" panose="03060802040406070304" pitchFamily="66" charset="0"/>
              </a:rPr>
              <a:t>„Maminka je pracovitá.“</a:t>
            </a:r>
          </a:p>
          <a:p>
            <a:pPr algn="l"/>
            <a:r>
              <a:rPr lang="cs-CZ" sz="3400" b="1" dirty="0">
                <a:solidFill>
                  <a:schemeClr val="tx1"/>
                </a:solidFill>
              </a:rPr>
              <a:t>Charakteristika nepřímá</a:t>
            </a:r>
          </a:p>
          <a:p>
            <a:pPr algn="l"/>
            <a:r>
              <a:rPr lang="cs-CZ" sz="3400" dirty="0">
                <a:solidFill>
                  <a:schemeClr val="tx1"/>
                </a:solidFill>
              </a:rPr>
              <a:t>· příklady jednání, ze kterých vlastnosti nepřímo vyplývají</a:t>
            </a:r>
          </a:p>
          <a:p>
            <a:pPr algn="l"/>
            <a:r>
              <a:rPr lang="cs-CZ" sz="3400" dirty="0">
                <a:solidFill>
                  <a:schemeClr val="tx1"/>
                </a:solidFill>
              </a:rPr>
              <a:t>· např. </a:t>
            </a:r>
            <a:r>
              <a:rPr lang="cs-CZ" sz="3400" dirty="0">
                <a:solidFill>
                  <a:schemeClr val="tx1"/>
                </a:solidFill>
                <a:latin typeface="Brush Script MT" panose="03060802040406070304" pitchFamily="66" charset="0"/>
              </a:rPr>
              <a:t>„Myslí jen na sebe.“</a:t>
            </a:r>
            <a:endParaRPr lang="cs-CZ" sz="3400" dirty="0">
              <a:solidFill>
                <a:schemeClr val="tx1"/>
              </a:solidFill>
            </a:endParaRPr>
          </a:p>
          <a:p>
            <a:endParaRPr lang="cs-CZ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61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DA80B6C-81B9-496C-B675-4821C85E4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936103"/>
          </a:xfrm>
        </p:spPr>
        <p:txBody>
          <a:bodyPr/>
          <a:lstStyle/>
          <a:p>
            <a:r>
              <a:rPr lang="cs-CZ" b="1" u="sng" dirty="0"/>
              <a:t>Jazykové prostředky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352928" cy="504056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výstižná přídavná a podstatná jména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plnovýznamová slovesa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přirovnání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slova citově zabarvená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přísloví, rčení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synonyma, antonyma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537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8EF4014-F9CA-451F-A7D8-5AE2BAAA17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467544" y="836712"/>
            <a:ext cx="8280920" cy="590465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 fontAlgn="base"/>
            <a:r>
              <a:rPr lang="cs-CZ" sz="2800" b="1" dirty="0">
                <a:solidFill>
                  <a:schemeClr val="tx1"/>
                </a:solidFill>
              </a:rPr>
              <a:t>	1.Úvod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seznámení s literárním hrdinou</a:t>
            </a:r>
          </a:p>
          <a:p>
            <a:pPr algn="l" fontAlgn="base"/>
            <a:r>
              <a:rPr lang="cs-CZ" sz="2800" b="1" dirty="0">
                <a:solidFill>
                  <a:schemeClr val="tx1"/>
                </a:solidFill>
              </a:rPr>
              <a:t>	2. Stať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zařazení postavy do knihy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vnější charakteristika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vnitřní charakteristika (povahové vlastnosti, vztah k druhým lidem, vztah postavy k sobě samé, k jejímu okolí, přírodě…)</a:t>
            </a:r>
          </a:p>
          <a:p>
            <a:pPr algn="l" fontAlgn="base"/>
            <a:r>
              <a:rPr lang="cs-CZ" sz="2800" b="1" dirty="0">
                <a:solidFill>
                  <a:schemeClr val="tx1"/>
                </a:solidFill>
              </a:rPr>
              <a:t>	3. Závěr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shrnutí nejdůležitějších rysů postavy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čtenářův vlastní vztah k postavě</a:t>
            </a:r>
          </a:p>
        </p:txBody>
      </p:sp>
    </p:spTree>
    <p:extLst>
      <p:ext uri="{BB962C8B-B14F-4D97-AF65-F5344CB8AC3E}">
        <p14:creationId xmlns:p14="http://schemas.microsoft.com/office/powerpoint/2010/main" val="33367639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267</Words>
  <Application>Microsoft Office PowerPoint</Application>
  <PresentationFormat>Předvádění na obrazovce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Brush Script MT</vt:lpstr>
      <vt:lpstr>Calibri</vt:lpstr>
      <vt:lpstr>Motiv sady Office</vt:lpstr>
      <vt:lpstr>Charakteristika literární postavy</vt:lpstr>
      <vt:lpstr>Postup při charakteristice literární postavy</vt:lpstr>
      <vt:lpstr>Druhy charakteristiky</vt:lpstr>
      <vt:lpstr>Jazykové prostředky</vt:lpstr>
      <vt:lpstr>Osnova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Škola</dc:creator>
  <cp:lastModifiedBy>Světluše Pospíšilová</cp:lastModifiedBy>
  <cp:revision>29</cp:revision>
  <dcterms:created xsi:type="dcterms:W3CDTF">2014-01-11T15:40:47Z</dcterms:created>
  <dcterms:modified xsi:type="dcterms:W3CDTF">2020-10-28T15:22:09Z</dcterms:modified>
</cp:coreProperties>
</file>